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4201100" cy="43192700"/>
  <p:notesSz cx="6858000" cy="9144000"/>
  <p:embeddedFontLst>
    <p:embeddedFont>
      <p:font typeface="Prompt Bold" charset="1" panose="00000800000000000000"/>
      <p:regular r:id="rId7"/>
    </p:embeddedFont>
    <p:embeddedFont>
      <p:font typeface="Prompt" charset="1" panose="00000500000000000000"/>
      <p:regular r:id="rId8"/>
    </p:embeddedFont>
    <p:embeddedFont>
      <p:font typeface="Prompt Bold Italics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532646" y="23278776"/>
            <a:ext cx="17665730" cy="7778285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3491433" y="6972196"/>
            <a:ext cx="6603855" cy="960951"/>
            <a:chOff x="0" y="0"/>
            <a:chExt cx="8805140" cy="1281268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8805140" cy="1281268"/>
              <a:chOff x="0" y="0"/>
              <a:chExt cx="709286" cy="103211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09286" cy="103211"/>
              </a:xfrm>
              <a:custGeom>
                <a:avLst/>
                <a:gdLst/>
                <a:ahLst/>
                <a:cxnLst/>
                <a:rect r="r" b="b" t="t" l="l"/>
                <a:pathLst>
                  <a:path h="103211" w="709286">
                    <a:moveTo>
                      <a:pt x="51605" y="0"/>
                    </a:moveTo>
                    <a:lnTo>
                      <a:pt x="657681" y="0"/>
                    </a:lnTo>
                    <a:cubicBezTo>
                      <a:pt x="686182" y="0"/>
                      <a:pt x="709286" y="23105"/>
                      <a:pt x="709286" y="51605"/>
                    </a:cubicBezTo>
                    <a:lnTo>
                      <a:pt x="709286" y="51605"/>
                    </a:lnTo>
                    <a:cubicBezTo>
                      <a:pt x="709286" y="80106"/>
                      <a:pt x="686182" y="103211"/>
                      <a:pt x="657681" y="103211"/>
                    </a:cubicBezTo>
                    <a:lnTo>
                      <a:pt x="51605" y="103211"/>
                    </a:lnTo>
                    <a:cubicBezTo>
                      <a:pt x="23105" y="103211"/>
                      <a:pt x="0" y="80106"/>
                      <a:pt x="0" y="51605"/>
                    </a:cubicBezTo>
                    <a:lnTo>
                      <a:pt x="0" y="51605"/>
                    </a:lnTo>
                    <a:cubicBezTo>
                      <a:pt x="0" y="23105"/>
                      <a:pt x="23105" y="0"/>
                      <a:pt x="51605" y="0"/>
                    </a:cubicBezTo>
                    <a:close/>
                  </a:path>
                </a:pathLst>
              </a:custGeom>
              <a:solidFill>
                <a:srgbClr val="202F5A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190500"/>
                <a:ext cx="709286" cy="293711"/>
              </a:xfrm>
              <a:prstGeom prst="rect">
                <a:avLst/>
              </a:prstGeom>
            </p:spPr>
            <p:txBody>
              <a:bodyPr anchor="ctr" rtlCol="false" tIns="136835" lIns="136835" bIns="136835" rIns="136835"/>
              <a:lstStyle/>
              <a:p>
                <a:pPr algn="ctr">
                  <a:lnSpc>
                    <a:spcPts val="11357"/>
                  </a:lnSpc>
                </a:pPr>
              </a:p>
            </p:txBody>
          </p:sp>
        </p:grpSp>
        <p:sp>
          <p:nvSpPr>
            <p:cNvPr name="TextBox 7" id="7"/>
            <p:cNvSpPr txBox="true"/>
            <p:nvPr/>
          </p:nvSpPr>
          <p:spPr>
            <a:xfrm rot="0">
              <a:off x="756389" y="74654"/>
              <a:ext cx="7292362" cy="10096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300"/>
                </a:lnSpc>
              </a:pPr>
              <a:r>
                <a:rPr lang="en-US" sz="4500" b="true">
                  <a:solidFill>
                    <a:srgbClr val="FBFBF1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บทคัดย่อ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071919" y="15269331"/>
            <a:ext cx="29442884" cy="2531055"/>
            <a:chOff x="0" y="0"/>
            <a:chExt cx="39257179" cy="3374741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15136514" y="0"/>
              <a:ext cx="8805140" cy="1360597"/>
              <a:chOff x="0" y="0"/>
              <a:chExt cx="709286" cy="109601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709286" cy="109601"/>
              </a:xfrm>
              <a:custGeom>
                <a:avLst/>
                <a:gdLst/>
                <a:ahLst/>
                <a:cxnLst/>
                <a:rect r="r" b="b" t="t" l="l"/>
                <a:pathLst>
                  <a:path h="109601" w="709286">
                    <a:moveTo>
                      <a:pt x="54801" y="0"/>
                    </a:moveTo>
                    <a:lnTo>
                      <a:pt x="654486" y="0"/>
                    </a:lnTo>
                    <a:cubicBezTo>
                      <a:pt x="684751" y="0"/>
                      <a:pt x="709286" y="24535"/>
                      <a:pt x="709286" y="54801"/>
                    </a:cubicBezTo>
                    <a:lnTo>
                      <a:pt x="709286" y="54801"/>
                    </a:lnTo>
                    <a:cubicBezTo>
                      <a:pt x="709286" y="85066"/>
                      <a:pt x="684751" y="109601"/>
                      <a:pt x="654486" y="109601"/>
                    </a:cubicBezTo>
                    <a:lnTo>
                      <a:pt x="54801" y="109601"/>
                    </a:lnTo>
                    <a:cubicBezTo>
                      <a:pt x="24535" y="109601"/>
                      <a:pt x="0" y="85066"/>
                      <a:pt x="0" y="54801"/>
                    </a:cubicBezTo>
                    <a:lnTo>
                      <a:pt x="0" y="54801"/>
                    </a:lnTo>
                    <a:cubicBezTo>
                      <a:pt x="0" y="24535"/>
                      <a:pt x="24535" y="0"/>
                      <a:pt x="54801" y="0"/>
                    </a:cubicBezTo>
                    <a:close/>
                  </a:path>
                </a:pathLst>
              </a:custGeom>
              <a:solidFill>
                <a:srgbClr val="202F5A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171450"/>
                <a:ext cx="709286" cy="281051"/>
              </a:xfrm>
              <a:prstGeom prst="rect">
                <a:avLst/>
              </a:prstGeom>
            </p:spPr>
            <p:txBody>
              <a:bodyPr anchor="ctr" rtlCol="false" tIns="136835" lIns="136835" bIns="136835" rIns="136835"/>
              <a:lstStyle/>
              <a:p>
                <a:pPr algn="ctr">
                  <a:lnSpc>
                    <a:spcPts val="9835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15892903" y="74654"/>
              <a:ext cx="7292362" cy="10889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6"/>
                </a:lnSpc>
              </a:pPr>
              <a:r>
                <a:rPr lang="en-US" sz="4890" b="true">
                  <a:solidFill>
                    <a:srgbClr val="FBFBF1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วัตถุประสงค์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2200888"/>
              <a:ext cx="39257179" cy="11738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651"/>
                </a:lnSpc>
              </a:pPr>
              <a:r>
                <a:rPr lang="en-US" sz="2608">
                  <a:solidFill>
                    <a:srgbClr val="202F5A"/>
                  </a:solidFill>
                  <a:latin typeface="Prompt"/>
                  <a:ea typeface="Prompt"/>
                  <a:cs typeface="Prompt"/>
                  <a:sym typeface="Prompt"/>
                </a:rPr>
                <a:t>        XXXXXXXXXXXXXXXXXXXXXXXXXXXXXXXXXXXXXXXXXXXXXXXXXXXXXXXXXXXXXXXXXXXXXXXXXXXXXXXXXXXXXXXXXXXXXXXXXXXXXXXXXXXXXXXXXXXXX</a:t>
              </a:r>
            </a:p>
            <a:p>
              <a:pPr algn="just">
                <a:lnSpc>
                  <a:spcPts val="3651"/>
                </a:lnSpc>
              </a:pPr>
              <a:r>
                <a:rPr lang="en-US" sz="2608">
                  <a:solidFill>
                    <a:srgbClr val="202F5A"/>
                  </a:solidFill>
                  <a:latin typeface="Prompt"/>
                  <a:ea typeface="Prompt"/>
                  <a:cs typeface="Prompt"/>
                  <a:sym typeface="Prompt"/>
                </a:rPr>
                <a:t>XXXXXXXXXXXXXXXXXXXXXXXXXXXXXXXXXXXXXXXXXXXXXXXXXXXXXXXXXXXXXXXXXXXXXXXXXXXXXXXXXXXXXXXXXXXXXXXXXXXXXXXXXXXXXXXXXXXXXXXXX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920434" y="18219487"/>
            <a:ext cx="9745854" cy="960951"/>
            <a:chOff x="0" y="0"/>
            <a:chExt cx="12994472" cy="1281268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12994472" cy="1281268"/>
              <a:chOff x="0" y="0"/>
              <a:chExt cx="1046752" cy="103211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046752" cy="103211"/>
              </a:xfrm>
              <a:custGeom>
                <a:avLst/>
                <a:gdLst/>
                <a:ahLst/>
                <a:cxnLst/>
                <a:rect r="r" b="b" t="t" l="l"/>
                <a:pathLst>
                  <a:path h="103211" w="1046752">
                    <a:moveTo>
                      <a:pt x="51605" y="0"/>
                    </a:moveTo>
                    <a:lnTo>
                      <a:pt x="995147" y="0"/>
                    </a:lnTo>
                    <a:cubicBezTo>
                      <a:pt x="1008833" y="0"/>
                      <a:pt x="1021959" y="5437"/>
                      <a:pt x="1031637" y="15115"/>
                    </a:cubicBezTo>
                    <a:cubicBezTo>
                      <a:pt x="1041315" y="24793"/>
                      <a:pt x="1046752" y="37919"/>
                      <a:pt x="1046752" y="51605"/>
                    </a:cubicBezTo>
                    <a:lnTo>
                      <a:pt x="1046752" y="51605"/>
                    </a:lnTo>
                    <a:cubicBezTo>
                      <a:pt x="1046752" y="80106"/>
                      <a:pt x="1023647" y="103211"/>
                      <a:pt x="995147" y="103211"/>
                    </a:cubicBezTo>
                    <a:lnTo>
                      <a:pt x="51605" y="103211"/>
                    </a:lnTo>
                    <a:cubicBezTo>
                      <a:pt x="23105" y="103211"/>
                      <a:pt x="0" y="80106"/>
                      <a:pt x="0" y="51605"/>
                    </a:cubicBezTo>
                    <a:lnTo>
                      <a:pt x="0" y="51605"/>
                    </a:lnTo>
                    <a:cubicBezTo>
                      <a:pt x="0" y="23105"/>
                      <a:pt x="23105" y="0"/>
                      <a:pt x="51605" y="0"/>
                    </a:cubicBezTo>
                    <a:close/>
                  </a:path>
                </a:pathLst>
              </a:custGeom>
              <a:solidFill>
                <a:srgbClr val="202F5A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171450"/>
                <a:ext cx="1046752" cy="274661"/>
              </a:xfrm>
              <a:prstGeom prst="rect">
                <a:avLst/>
              </a:prstGeom>
            </p:spPr>
            <p:txBody>
              <a:bodyPr anchor="ctr" rtlCol="false" tIns="136835" lIns="136835" bIns="136835" rIns="136835"/>
              <a:lstStyle/>
              <a:p>
                <a:pPr algn="ctr">
                  <a:lnSpc>
                    <a:spcPts val="9835"/>
                  </a:lnSpc>
                </a:pPr>
              </a:p>
            </p:txBody>
          </p:sp>
        </p:grpSp>
        <p:sp>
          <p:nvSpPr>
            <p:cNvPr name="TextBox 18" id="18"/>
            <p:cNvSpPr txBox="true"/>
            <p:nvPr/>
          </p:nvSpPr>
          <p:spPr>
            <a:xfrm rot="0">
              <a:off x="1136573" y="111849"/>
              <a:ext cx="10721326" cy="10096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300"/>
                </a:lnSpc>
              </a:pPr>
              <a:r>
                <a:rPr lang="en-US" sz="4500" b="true">
                  <a:solidFill>
                    <a:srgbClr val="FBFBF1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วิธีการดำเนินการวิจัย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21047657" y="34361817"/>
            <a:ext cx="7652187" cy="960951"/>
            <a:chOff x="0" y="0"/>
            <a:chExt cx="10202917" cy="1281268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10202917" cy="1281268"/>
              <a:chOff x="0" y="0"/>
              <a:chExt cx="821882" cy="103211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21882" cy="103211"/>
              </a:xfrm>
              <a:custGeom>
                <a:avLst/>
                <a:gdLst/>
                <a:ahLst/>
                <a:cxnLst/>
                <a:rect r="r" b="b" t="t" l="l"/>
                <a:pathLst>
                  <a:path h="103211" w="821882">
                    <a:moveTo>
                      <a:pt x="51605" y="0"/>
                    </a:moveTo>
                    <a:lnTo>
                      <a:pt x="770277" y="0"/>
                    </a:lnTo>
                    <a:cubicBezTo>
                      <a:pt x="783963" y="0"/>
                      <a:pt x="797089" y="5437"/>
                      <a:pt x="806767" y="15115"/>
                    </a:cubicBezTo>
                    <a:cubicBezTo>
                      <a:pt x="816445" y="24793"/>
                      <a:pt x="821882" y="37919"/>
                      <a:pt x="821882" y="51605"/>
                    </a:cubicBezTo>
                    <a:lnTo>
                      <a:pt x="821882" y="51605"/>
                    </a:lnTo>
                    <a:cubicBezTo>
                      <a:pt x="821882" y="80106"/>
                      <a:pt x="798778" y="103211"/>
                      <a:pt x="770277" y="103211"/>
                    </a:cubicBezTo>
                    <a:lnTo>
                      <a:pt x="51605" y="103211"/>
                    </a:lnTo>
                    <a:cubicBezTo>
                      <a:pt x="23105" y="103211"/>
                      <a:pt x="0" y="80106"/>
                      <a:pt x="0" y="51605"/>
                    </a:cubicBezTo>
                    <a:lnTo>
                      <a:pt x="0" y="51605"/>
                    </a:lnTo>
                    <a:cubicBezTo>
                      <a:pt x="0" y="23105"/>
                      <a:pt x="23105" y="0"/>
                      <a:pt x="51605" y="0"/>
                    </a:cubicBezTo>
                    <a:close/>
                  </a:path>
                </a:pathLst>
              </a:custGeom>
              <a:solidFill>
                <a:srgbClr val="202F5A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171450"/>
                <a:ext cx="821882" cy="274661"/>
              </a:xfrm>
              <a:prstGeom prst="rect">
                <a:avLst/>
              </a:prstGeom>
            </p:spPr>
            <p:txBody>
              <a:bodyPr anchor="ctr" rtlCol="false" tIns="136835" lIns="136835" bIns="136835" rIns="136835"/>
              <a:lstStyle/>
              <a:p>
                <a:pPr algn="ctr">
                  <a:lnSpc>
                    <a:spcPts val="9835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892200" y="74654"/>
              <a:ext cx="8418517" cy="10096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300"/>
                </a:lnSpc>
              </a:pPr>
              <a:r>
                <a:rPr lang="en-US" sz="4500" b="true">
                  <a:solidFill>
                    <a:srgbClr val="FBFBF1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เอกสารอ้างอิง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5727060" y="22920847"/>
            <a:ext cx="6603855" cy="960951"/>
            <a:chOff x="0" y="0"/>
            <a:chExt cx="8805140" cy="1281268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8805140" cy="1281268"/>
              <a:chOff x="0" y="0"/>
              <a:chExt cx="709286" cy="103211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709286" cy="103211"/>
              </a:xfrm>
              <a:custGeom>
                <a:avLst/>
                <a:gdLst/>
                <a:ahLst/>
                <a:cxnLst/>
                <a:rect r="r" b="b" t="t" l="l"/>
                <a:pathLst>
                  <a:path h="103211" w="709286">
                    <a:moveTo>
                      <a:pt x="51605" y="0"/>
                    </a:moveTo>
                    <a:lnTo>
                      <a:pt x="657681" y="0"/>
                    </a:lnTo>
                    <a:cubicBezTo>
                      <a:pt x="686182" y="0"/>
                      <a:pt x="709286" y="23105"/>
                      <a:pt x="709286" y="51605"/>
                    </a:cubicBezTo>
                    <a:lnTo>
                      <a:pt x="709286" y="51605"/>
                    </a:lnTo>
                    <a:cubicBezTo>
                      <a:pt x="709286" y="80106"/>
                      <a:pt x="686182" y="103211"/>
                      <a:pt x="657681" y="103211"/>
                    </a:cubicBezTo>
                    <a:lnTo>
                      <a:pt x="51605" y="103211"/>
                    </a:lnTo>
                    <a:cubicBezTo>
                      <a:pt x="23105" y="103211"/>
                      <a:pt x="0" y="80106"/>
                      <a:pt x="0" y="51605"/>
                    </a:cubicBezTo>
                    <a:lnTo>
                      <a:pt x="0" y="51605"/>
                    </a:lnTo>
                    <a:cubicBezTo>
                      <a:pt x="0" y="23105"/>
                      <a:pt x="23105" y="0"/>
                      <a:pt x="51605" y="0"/>
                    </a:cubicBezTo>
                    <a:close/>
                  </a:path>
                </a:pathLst>
              </a:custGeom>
              <a:solidFill>
                <a:srgbClr val="202F5A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171450"/>
                <a:ext cx="709286" cy="274661"/>
              </a:xfrm>
              <a:prstGeom prst="rect">
                <a:avLst/>
              </a:prstGeom>
            </p:spPr>
            <p:txBody>
              <a:bodyPr anchor="ctr" rtlCol="false" tIns="148706" lIns="148706" bIns="148706" rIns="148706"/>
              <a:lstStyle/>
              <a:p>
                <a:pPr algn="ctr">
                  <a:lnSpc>
                    <a:spcPts val="9835"/>
                  </a:lnSpc>
                </a:pPr>
              </a:p>
            </p:txBody>
          </p:sp>
        </p:grpSp>
        <p:sp>
          <p:nvSpPr>
            <p:cNvPr name="TextBox 28" id="28"/>
            <p:cNvSpPr txBox="true"/>
            <p:nvPr/>
          </p:nvSpPr>
          <p:spPr>
            <a:xfrm rot="0">
              <a:off x="752311" y="84179"/>
              <a:ext cx="7300518" cy="1000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500" b="true">
                  <a:solidFill>
                    <a:srgbClr val="FBFBF1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ผลการวิจัย</a:t>
              </a: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2071919" y="8528145"/>
            <a:ext cx="29442884" cy="3638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        XXXXXXXXXXXXXXXXXXXXXXXXXXXXXXXXXXXXXXXXXXXXXXXXXXXXXXXXXXXXXXXXXXXXXXXXXXXXXXXXXXXXXXXXXXXXXXXXXXXXXXXXXXXXXXXXXXXXX</a:t>
            </a:r>
          </a:p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XXXXXXXXXXXXXXXXXXXXXXXXXXXXXXXXXXXXXXXXXXXXXXXXXXXXXXXXXXXXXXXXXXXXXXXXXXXXXXXXXXXXXXXXXXXXXXXXXXXXXXXXXXXXXXXXXXXXXXXXX</a:t>
            </a:r>
          </a:p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XXXXXXXXXXXXXXXXXXXXXXXXXXXXXXXXXXXXXXXXXXXXXXXXXXXXXXXXXXXXXXXXXXXXXXXXXXXXXXXXXXXXXXXXXXXXXXXXXXXXXXXXXXXXXXXXXXXXXXXXX</a:t>
            </a:r>
          </a:p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XXXXXXXXXXXXXXXXXXXXXXXXXXXXXXXXXXXXXXXXXXXXXXXXXXXXXXXXXXXXXXXXXXXXXXXXXXXXXXXXXXXXXXXXXXXXXXXXXXXXXXXXXXXXXXXXXXXXXXXXX</a:t>
            </a:r>
          </a:p>
          <a:p>
            <a:pPr algn="just">
              <a:lnSpc>
                <a:spcPts val="3651"/>
              </a:lnSpc>
            </a:pPr>
          </a:p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      </a:t>
            </a:r>
            <a:r>
              <a:rPr lang="en-US" sz="2608" b="true">
                <a:solidFill>
                  <a:srgbClr val="202F5A"/>
                </a:solidFill>
                <a:latin typeface="Prompt Bold"/>
                <a:ea typeface="Prompt Bold"/>
                <a:cs typeface="Prompt Bold"/>
                <a:sym typeface="Prompt Bold"/>
              </a:rPr>
              <a:t>คำสำคัญ : </a:t>
            </a: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071919" y="19700147"/>
            <a:ext cx="29442884" cy="2258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        XXXXXXXXXXXXXXXXXXXXXXXXXXXXXXXXXXXXXXXXXXXXXXXXXXXXXXXXXXXXXXXXXXXXXXXXXXXXXXXXXXXXXXXXXXXXXXXXXXXXXXXXXXXXXXXXXXXXX</a:t>
            </a:r>
          </a:p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XXXXXXXXXXXXXXXXXXXXXXXXXXXXXXXXXXXXXXXXXXXXXXXXXXXXXXXXXXXXXXXXXXXXXXXXXXXXXXXXXXXXXXXXXXXXXXXXXXXXXXXXXXXXXXXXXXXXXXXXX</a:t>
            </a:r>
          </a:p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>
              <a:lnSpc>
                <a:spcPts val="3651"/>
              </a:lnSpc>
            </a:pPr>
          </a:p>
        </p:txBody>
      </p:sp>
      <p:sp>
        <p:nvSpPr>
          <p:cNvPr name="TextBox 31" id="31"/>
          <p:cNvSpPr txBox="true"/>
          <p:nvPr/>
        </p:nvSpPr>
        <p:spPr>
          <a:xfrm rot="0">
            <a:off x="2071919" y="31140667"/>
            <a:ext cx="14816241" cy="3625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      XXXXXXXXXXXXXXXXXXXXXXXXXXXXXXXXXXXXXXXXXXXXXXXXXXXX</a:t>
            </a:r>
          </a:p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XXXXXXXXXXXXXXXXXXXXXXXXXXXXXXXXXXXXXXXXXXXXXXXXXXXXXXXXXXXXX XXXXXXXXXXXXXXXXXXXXXXXXXXXXXXXXXXXXXXXXXXXXXXXXXXXXXXXXXXXXX XXXXXXXXXXXXXXXXXXXXXXXXXXXXXXXXXXXXXXXXXXXXXXXXXXXXXXXXXXXXX XXXXXXXXXXXXXXXXXXXXXXXXXXXXXXXXXXXXXXXXXXXXXXXXXXXXXXXXXXXXX XXXXXXXXXXXXXXXXXXXXXXXXXXXXXXXXXXXXXXXXXXXXXXXXXXXXXXXXXXXXX XXXXXXXXXXXXXXXXXXXXXXXXXXXXXXXXXXXXXXXXXXXXXXXXXXXXXXXXXXXXX XXXXXXXXXXXXXXXXXXXXXXXXXXXXXXXXXXXXXXXXXXXXXXXXXXXXXXXXXXXXX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863412" y="2056699"/>
            <a:ext cx="29651391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การเพาะเลี้ยงเนื้อเยื่อหญ้าชะเงาเต่า </a:t>
            </a:r>
            <a:r>
              <a:rPr lang="en-US" b="true" sz="5199" i="true">
                <a:solidFill>
                  <a:srgbClr val="000000"/>
                </a:solidFill>
                <a:latin typeface="Prompt Bold Italics"/>
                <a:ea typeface="Prompt Bold Italics"/>
                <a:cs typeface="Prompt Bold Italics"/>
                <a:sym typeface="Prompt Bold Italics"/>
              </a:rPr>
              <a:t>Thalassia hemprichi</a:t>
            </a:r>
            <a:r>
              <a:rPr lang="en-US" sz="5199" b="true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i (Ehrenberg) Ascheron</a:t>
            </a:r>
          </a:p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Cultivation of the seagrass</a:t>
            </a:r>
            <a:r>
              <a:rPr lang="en-US" b="true" sz="5199" i="true">
                <a:solidFill>
                  <a:srgbClr val="000000"/>
                </a:solidFill>
                <a:latin typeface="Prompt Bold Italics"/>
                <a:ea typeface="Prompt Bold Italics"/>
                <a:cs typeface="Prompt Bold Italics"/>
                <a:sym typeface="Prompt Bold Italics"/>
              </a:rPr>
              <a:t> Thalassia hemprichii</a:t>
            </a:r>
            <a:r>
              <a:rPr lang="en-US" sz="5199" b="true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(Ehrenberg) Ascheron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214854" y="4407726"/>
            <a:ext cx="17884793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50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สุรินทร บุญรอด*  สมภพ ยี่สุ่น  และสุภาวดี กลับใหม่ 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21488723" y="22920847"/>
            <a:ext cx="6603855" cy="960951"/>
            <a:chOff x="0" y="0"/>
            <a:chExt cx="8805140" cy="1281268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0" y="0"/>
              <a:ext cx="8805140" cy="1281268"/>
              <a:chOff x="0" y="0"/>
              <a:chExt cx="709286" cy="103211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709286" cy="103211"/>
              </a:xfrm>
              <a:custGeom>
                <a:avLst/>
                <a:gdLst/>
                <a:ahLst/>
                <a:cxnLst/>
                <a:rect r="r" b="b" t="t" l="l"/>
                <a:pathLst>
                  <a:path h="103211" w="709286">
                    <a:moveTo>
                      <a:pt x="51605" y="0"/>
                    </a:moveTo>
                    <a:lnTo>
                      <a:pt x="657681" y="0"/>
                    </a:lnTo>
                    <a:cubicBezTo>
                      <a:pt x="686182" y="0"/>
                      <a:pt x="709286" y="23105"/>
                      <a:pt x="709286" y="51605"/>
                    </a:cubicBezTo>
                    <a:lnTo>
                      <a:pt x="709286" y="51605"/>
                    </a:lnTo>
                    <a:cubicBezTo>
                      <a:pt x="709286" y="80106"/>
                      <a:pt x="686182" y="103211"/>
                      <a:pt x="657681" y="103211"/>
                    </a:cubicBezTo>
                    <a:lnTo>
                      <a:pt x="51605" y="103211"/>
                    </a:lnTo>
                    <a:cubicBezTo>
                      <a:pt x="23105" y="103211"/>
                      <a:pt x="0" y="80106"/>
                      <a:pt x="0" y="51605"/>
                    </a:cubicBezTo>
                    <a:lnTo>
                      <a:pt x="0" y="51605"/>
                    </a:lnTo>
                    <a:cubicBezTo>
                      <a:pt x="0" y="23105"/>
                      <a:pt x="23105" y="0"/>
                      <a:pt x="51605" y="0"/>
                    </a:cubicBezTo>
                    <a:close/>
                  </a:path>
                </a:pathLst>
              </a:custGeom>
              <a:solidFill>
                <a:srgbClr val="202F5A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171450"/>
                <a:ext cx="709286" cy="274661"/>
              </a:xfrm>
              <a:prstGeom prst="rect">
                <a:avLst/>
              </a:prstGeom>
            </p:spPr>
            <p:txBody>
              <a:bodyPr anchor="ctr" rtlCol="false" tIns="148706" lIns="148706" bIns="148706" rIns="148706"/>
              <a:lstStyle/>
              <a:p>
                <a:pPr algn="ctr">
                  <a:lnSpc>
                    <a:spcPts val="9835"/>
                  </a:lnSpc>
                </a:pPr>
              </a:p>
            </p:txBody>
          </p:sp>
        </p:grpSp>
        <p:sp>
          <p:nvSpPr>
            <p:cNvPr name="TextBox 38" id="38"/>
            <p:cNvSpPr txBox="true"/>
            <p:nvPr/>
          </p:nvSpPr>
          <p:spPr>
            <a:xfrm rot="0">
              <a:off x="752311" y="66675"/>
              <a:ext cx="7300518" cy="1000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500" b="true">
                  <a:solidFill>
                    <a:srgbClr val="FBFBF1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สรุปและอภิปรายผล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1571823" y="29764856"/>
            <a:ext cx="6603855" cy="960951"/>
            <a:chOff x="0" y="0"/>
            <a:chExt cx="8805140" cy="1281268"/>
          </a:xfrm>
        </p:grpSpPr>
        <p:grpSp>
          <p:nvGrpSpPr>
            <p:cNvPr name="Group 40" id="40"/>
            <p:cNvGrpSpPr/>
            <p:nvPr/>
          </p:nvGrpSpPr>
          <p:grpSpPr>
            <a:xfrm rot="0">
              <a:off x="0" y="0"/>
              <a:ext cx="8805140" cy="1281268"/>
              <a:chOff x="0" y="0"/>
              <a:chExt cx="709286" cy="103211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709286" cy="103211"/>
              </a:xfrm>
              <a:custGeom>
                <a:avLst/>
                <a:gdLst/>
                <a:ahLst/>
                <a:cxnLst/>
                <a:rect r="r" b="b" t="t" l="l"/>
                <a:pathLst>
                  <a:path h="103211" w="709286">
                    <a:moveTo>
                      <a:pt x="51605" y="0"/>
                    </a:moveTo>
                    <a:lnTo>
                      <a:pt x="657681" y="0"/>
                    </a:lnTo>
                    <a:cubicBezTo>
                      <a:pt x="686182" y="0"/>
                      <a:pt x="709286" y="23105"/>
                      <a:pt x="709286" y="51605"/>
                    </a:cubicBezTo>
                    <a:lnTo>
                      <a:pt x="709286" y="51605"/>
                    </a:lnTo>
                    <a:cubicBezTo>
                      <a:pt x="709286" y="80106"/>
                      <a:pt x="686182" y="103211"/>
                      <a:pt x="657681" y="103211"/>
                    </a:cubicBezTo>
                    <a:lnTo>
                      <a:pt x="51605" y="103211"/>
                    </a:lnTo>
                    <a:cubicBezTo>
                      <a:pt x="23105" y="103211"/>
                      <a:pt x="0" y="80106"/>
                      <a:pt x="0" y="51605"/>
                    </a:cubicBezTo>
                    <a:lnTo>
                      <a:pt x="0" y="51605"/>
                    </a:lnTo>
                    <a:cubicBezTo>
                      <a:pt x="0" y="23105"/>
                      <a:pt x="23105" y="0"/>
                      <a:pt x="51605" y="0"/>
                    </a:cubicBezTo>
                    <a:close/>
                  </a:path>
                </a:pathLst>
              </a:custGeom>
              <a:solidFill>
                <a:srgbClr val="202F5A"/>
              </a:solidFill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-171450"/>
                <a:ext cx="709286" cy="274661"/>
              </a:xfrm>
              <a:prstGeom prst="rect">
                <a:avLst/>
              </a:prstGeom>
            </p:spPr>
            <p:txBody>
              <a:bodyPr anchor="ctr" rtlCol="false" tIns="148706" lIns="148706" bIns="148706" rIns="148706"/>
              <a:lstStyle/>
              <a:p>
                <a:pPr algn="ctr">
                  <a:lnSpc>
                    <a:spcPts val="9835"/>
                  </a:lnSpc>
                </a:pPr>
              </a:p>
            </p:txBody>
          </p:sp>
        </p:grpSp>
        <p:sp>
          <p:nvSpPr>
            <p:cNvPr name="TextBox 43" id="43"/>
            <p:cNvSpPr txBox="true"/>
            <p:nvPr/>
          </p:nvSpPr>
          <p:spPr>
            <a:xfrm rot="0">
              <a:off x="752311" y="66675"/>
              <a:ext cx="7300518" cy="1000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500" b="true">
                  <a:solidFill>
                    <a:srgbClr val="FBFBF1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กิตติกรรมประกาศ</a:t>
              </a: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17826401" y="31294132"/>
            <a:ext cx="13621274" cy="2277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sz="2600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        XXXXXXXXXXXXXXXXXXXXXXXXXXXXXXXXXXXXXXXXXXXXXXXXXXXX</a:t>
            </a:r>
          </a:p>
          <a:p>
            <a:pPr algn="just">
              <a:lnSpc>
                <a:spcPts val="3640"/>
              </a:lnSpc>
            </a:pPr>
            <a:r>
              <a:rPr lang="en-US" sz="2600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XXXXXXXXXXXXXXXXXXXXXXXXXXXXXXXXXXXXXXXXXXXXXXXXXXXXXXXX</a:t>
            </a:r>
            <a:r>
              <a:rPr lang="en-US" sz="2600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 XXXXXXXXXXXXXXXXXXXXXXXXXXXXXXXXXXXXXXXXXXXXXXXXXXXXXXXX</a:t>
            </a:r>
          </a:p>
          <a:p>
            <a:pPr algn="just">
              <a:lnSpc>
                <a:spcPts val="3640"/>
              </a:lnSpc>
            </a:pPr>
            <a:r>
              <a:rPr lang="en-US" sz="2600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XXXXXXXXXXXXXXXXXXXXXXXXXXXXXXXXXXXXXXXXXXXXXXXXXXXXXXXX XXXXXXXXXXXXXXXXXXXXXXXXXXXXXXXXXXXXXXXXXXXXXXXXXXXXXXXX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5210995" y="5483121"/>
            <a:ext cx="2303047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สถาบันทรัพยากรธรรมชาติและสิ่งแวดล้อม มหาวิทยาลัยเทคโนโลยีราชมงคลศรีวิชัย</a:t>
            </a:r>
          </a:p>
        </p:txBody>
      </p:sp>
      <p:grpSp>
        <p:nvGrpSpPr>
          <p:cNvPr name="Group 46" id="46"/>
          <p:cNvGrpSpPr/>
          <p:nvPr/>
        </p:nvGrpSpPr>
        <p:grpSpPr>
          <a:xfrm rot="0">
            <a:off x="2004790" y="12186286"/>
            <a:ext cx="29442884" cy="2986515"/>
            <a:chOff x="0" y="0"/>
            <a:chExt cx="39257179" cy="3982020"/>
          </a:xfrm>
        </p:grpSpPr>
        <p:grpSp>
          <p:nvGrpSpPr>
            <p:cNvPr name="Group 47" id="47"/>
            <p:cNvGrpSpPr/>
            <p:nvPr/>
          </p:nvGrpSpPr>
          <p:grpSpPr>
            <a:xfrm rot="0">
              <a:off x="15136514" y="0"/>
              <a:ext cx="8805140" cy="1360597"/>
              <a:chOff x="0" y="0"/>
              <a:chExt cx="709286" cy="109601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0" y="0"/>
                <a:ext cx="709286" cy="109601"/>
              </a:xfrm>
              <a:custGeom>
                <a:avLst/>
                <a:gdLst/>
                <a:ahLst/>
                <a:cxnLst/>
                <a:rect r="r" b="b" t="t" l="l"/>
                <a:pathLst>
                  <a:path h="109601" w="709286">
                    <a:moveTo>
                      <a:pt x="54801" y="0"/>
                    </a:moveTo>
                    <a:lnTo>
                      <a:pt x="654486" y="0"/>
                    </a:lnTo>
                    <a:cubicBezTo>
                      <a:pt x="684751" y="0"/>
                      <a:pt x="709286" y="24535"/>
                      <a:pt x="709286" y="54801"/>
                    </a:cubicBezTo>
                    <a:lnTo>
                      <a:pt x="709286" y="54801"/>
                    </a:lnTo>
                    <a:cubicBezTo>
                      <a:pt x="709286" y="85066"/>
                      <a:pt x="684751" y="109601"/>
                      <a:pt x="654486" y="109601"/>
                    </a:cubicBezTo>
                    <a:lnTo>
                      <a:pt x="54801" y="109601"/>
                    </a:lnTo>
                    <a:cubicBezTo>
                      <a:pt x="24535" y="109601"/>
                      <a:pt x="0" y="85066"/>
                      <a:pt x="0" y="54801"/>
                    </a:cubicBezTo>
                    <a:lnTo>
                      <a:pt x="0" y="54801"/>
                    </a:lnTo>
                    <a:cubicBezTo>
                      <a:pt x="0" y="24535"/>
                      <a:pt x="24535" y="0"/>
                      <a:pt x="54801" y="0"/>
                    </a:cubicBezTo>
                    <a:close/>
                  </a:path>
                </a:pathLst>
              </a:custGeom>
              <a:solidFill>
                <a:srgbClr val="202F5A"/>
              </a:solidFill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0" y="-171450"/>
                <a:ext cx="709286" cy="281051"/>
              </a:xfrm>
              <a:prstGeom prst="rect">
                <a:avLst/>
              </a:prstGeom>
            </p:spPr>
            <p:txBody>
              <a:bodyPr anchor="ctr" rtlCol="false" tIns="136835" lIns="136835" bIns="136835" rIns="136835"/>
              <a:lstStyle/>
              <a:p>
                <a:pPr algn="ctr">
                  <a:lnSpc>
                    <a:spcPts val="9835"/>
                  </a:lnSpc>
                </a:pPr>
              </a:p>
            </p:txBody>
          </p:sp>
        </p:grpSp>
        <p:sp>
          <p:nvSpPr>
            <p:cNvPr name="TextBox 50" id="50"/>
            <p:cNvSpPr txBox="true"/>
            <p:nvPr/>
          </p:nvSpPr>
          <p:spPr>
            <a:xfrm rot="0">
              <a:off x="15892903" y="74654"/>
              <a:ext cx="7292362" cy="10889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6"/>
                </a:lnSpc>
              </a:pPr>
              <a:r>
                <a:rPr lang="en-US" sz="4890" b="true">
                  <a:solidFill>
                    <a:srgbClr val="FBFBF1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บทนำ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0" y="2200888"/>
              <a:ext cx="39257179" cy="17811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651"/>
                </a:lnSpc>
              </a:pPr>
              <a:r>
                <a:rPr lang="en-US" sz="2608">
                  <a:solidFill>
                    <a:srgbClr val="202F5A"/>
                  </a:solidFill>
                  <a:latin typeface="Prompt"/>
                  <a:ea typeface="Prompt"/>
                  <a:cs typeface="Prompt"/>
                  <a:sym typeface="Prompt"/>
                </a:rPr>
                <a:t>        XXXXXXXXXXXXXXXXXXXXXXXXXXXXXXXXXXXXXXXXXXXXXXXXXXXXXXXXXXXXXXXXXXXXXXXXXXXXXXXXXXXXXXXXXXXXXXXXXXXXXXXXXXXXXXXXXXXXX</a:t>
              </a:r>
            </a:p>
            <a:p>
              <a:pPr algn="just">
                <a:lnSpc>
                  <a:spcPts val="3651"/>
                </a:lnSpc>
              </a:pPr>
              <a:r>
                <a:rPr lang="en-US" sz="2608">
                  <a:solidFill>
                    <a:srgbClr val="202F5A"/>
                  </a:solidFill>
                  <a:latin typeface="Prompt"/>
                  <a:ea typeface="Prompt"/>
                  <a:cs typeface="Prompt"/>
                  <a:sym typeface="Prompt"/>
                </a:rPr>
                <a:t>XXXXXXXXXXXXXXXXXXXXXXXXXXXXXXXXXXXXXXXXXXXXXXXXXXXXXXXXXXXXXXXXXXXXXXXXXXXXXXXXXXXXXXXXXXXXXXXXXXXXXXXXXXXXXXXXXXXXXXXXX</a:t>
              </a:r>
            </a:p>
            <a:p>
              <a:pPr algn="just">
                <a:lnSpc>
                  <a:spcPts val="3651"/>
                </a:lnSpc>
              </a:pPr>
            </a:p>
          </p:txBody>
        </p:sp>
      </p:grpSp>
      <p:sp>
        <p:nvSpPr>
          <p:cNvPr name="TextBox 52" id="52"/>
          <p:cNvSpPr txBox="true"/>
          <p:nvPr/>
        </p:nvSpPr>
        <p:spPr>
          <a:xfrm rot="0">
            <a:off x="1863412" y="30165942"/>
            <a:ext cx="14331153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Prompt"/>
                <a:ea typeface="Prompt"/>
                <a:cs typeface="Prompt"/>
                <a:sym typeface="Prompt"/>
              </a:rPr>
              <a:t>ชื่อภาพ</a:t>
            </a:r>
          </a:p>
        </p:txBody>
      </p:sp>
      <p:sp>
        <p:nvSpPr>
          <p:cNvPr name="Freeform 53" id="53"/>
          <p:cNvSpPr/>
          <p:nvPr/>
        </p:nvSpPr>
        <p:spPr>
          <a:xfrm flipH="false" flipV="false" rot="0">
            <a:off x="9705124" y="35184820"/>
            <a:ext cx="7183036" cy="4776933"/>
          </a:xfrm>
          <a:custGeom>
            <a:avLst/>
            <a:gdLst/>
            <a:ahLst/>
            <a:cxnLst/>
            <a:rect r="r" b="b" t="t" l="l"/>
            <a:pathLst>
              <a:path h="4776933" w="7183036">
                <a:moveTo>
                  <a:pt x="0" y="0"/>
                </a:moveTo>
                <a:lnTo>
                  <a:pt x="7183036" y="0"/>
                </a:lnTo>
                <a:lnTo>
                  <a:pt x="7183036" y="4776933"/>
                </a:lnTo>
                <a:lnTo>
                  <a:pt x="0" y="47769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33" t="-1758" r="0" b="-1758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2071919" y="35184820"/>
            <a:ext cx="7408121" cy="4776933"/>
          </a:xfrm>
          <a:custGeom>
            <a:avLst/>
            <a:gdLst/>
            <a:ahLst/>
            <a:cxnLst/>
            <a:rect r="r" b="b" t="t" l="l"/>
            <a:pathLst>
              <a:path h="4776933" w="7408121">
                <a:moveTo>
                  <a:pt x="0" y="0"/>
                </a:moveTo>
                <a:lnTo>
                  <a:pt x="7408121" y="0"/>
                </a:lnTo>
                <a:lnTo>
                  <a:pt x="7408121" y="4776933"/>
                </a:lnTo>
                <a:lnTo>
                  <a:pt x="0" y="4776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467" r="0" b="-1467"/>
            </a:stretch>
          </a:blipFill>
        </p:spPr>
      </p:sp>
      <p:sp>
        <p:nvSpPr>
          <p:cNvPr name="TextBox 55" id="55"/>
          <p:cNvSpPr txBox="true"/>
          <p:nvPr/>
        </p:nvSpPr>
        <p:spPr>
          <a:xfrm rot="0">
            <a:off x="17826401" y="24796198"/>
            <a:ext cx="13621274" cy="3625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      XXXXXXXXXXXXXXXXXXXXXXXXXXXXXXXXXXXXXXXXXXXXXXXXXXXX</a:t>
            </a:r>
          </a:p>
          <a:p>
            <a:pPr algn="just">
              <a:lnSpc>
                <a:spcPts val="3651"/>
              </a:lnSpc>
            </a:pPr>
            <a:r>
              <a:rPr lang="en-US" sz="2608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XXXXXXXXXXXXXXXXXXXXXXXXXXXXXXXXXXXXXXXXXXXXXXXXXXXXXXXX XXXXXXXXXXXXXXXXXXXXXXXXXXXXXXXXXXXXXXXXXXXXXXXXXXXXXXXX XXXXXXXXXXXXXXXXXXXXXXXXXXXXXXXXXXXXXXXXXXXXXXXXXXXXXXXX XXXXXXXXXXXXXXXXXXXXXXXXXXXXXXXXXXXXXXXXXXXXXXXXXXXXXXXX XXXXXXXXXXXXXXXXXXXXXXXXXXXXXXXXXXXXXXXXXXXXXXXXXXXXXXXX XXXXXXXXXXXXXXXXXXXXXXXXXXXXXXXXXXXXXXXXXXXXXXXXXXXXXXXX XXXXXXXXXXXXXXXXXXXXXXXXXXXXXXXXXXXXXXXXXXXXXXXXXXXXXXXX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8063114" y="36056193"/>
            <a:ext cx="13621274" cy="2277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sz="2600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        XXXXXXXXXXXXXXXXXXXXXXXXXXXXXXXXXXXXXXXXXXXXXXXXXXXX</a:t>
            </a:r>
          </a:p>
          <a:p>
            <a:pPr algn="just">
              <a:lnSpc>
                <a:spcPts val="3640"/>
              </a:lnSpc>
            </a:pPr>
            <a:r>
              <a:rPr lang="en-US" sz="2600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XXXXXXXXXXXXXXXXXXXXXXXXXXXXXXXXXXXXXXXXXXXXXXXXXXXXXXXX</a:t>
            </a:r>
            <a:r>
              <a:rPr lang="en-US" sz="2600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 XXXXXXXXXXXXXXXXXXXXXXXXXXXXXXXXXXXXXXXXXXXXXXXXXXXXXXXX</a:t>
            </a:r>
          </a:p>
          <a:p>
            <a:pPr algn="just">
              <a:lnSpc>
                <a:spcPts val="3640"/>
              </a:lnSpc>
            </a:pPr>
            <a:r>
              <a:rPr lang="en-US" sz="2600">
                <a:solidFill>
                  <a:srgbClr val="202F5A"/>
                </a:solidFill>
                <a:latin typeface="Prompt"/>
                <a:ea typeface="Prompt"/>
                <a:cs typeface="Prompt"/>
                <a:sym typeface="Prompt"/>
              </a:rPr>
              <a:t>XXXXXXXXXXXXXXXXXXXXXXXXXXXXXXXXXXXXXXXXXXXXXXXXXXXXXXXX XXXXXXXXXXXXXXXXXXXXXXXXXXXXXXXXXXXXXXXXXXXXXXXXXXXXXXXX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DAGioOVu7Nc</dc:identifier>
  <dcterms:modified xsi:type="dcterms:W3CDTF">2011-08-01T06:04:30Z</dcterms:modified>
  <cp:revision>1</cp:revision>
  <dc:title>สำเนาของ EXโปสเตอร์_การประชุมวิชาการวิทยาศาสตร์ทางทะเล ครั้งที่ 8</dc:title>
</cp:coreProperties>
</file>